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79" r:id="rId2"/>
    <p:sldId id="280" r:id="rId3"/>
    <p:sldId id="281" r:id="rId4"/>
    <p:sldId id="282" r:id="rId5"/>
    <p:sldId id="284" r:id="rId6"/>
    <p:sldId id="283" r:id="rId7"/>
    <p:sldId id="291" r:id="rId8"/>
    <p:sldId id="290" r:id="rId9"/>
    <p:sldId id="289" r:id="rId10"/>
    <p:sldId id="286" r:id="rId11"/>
    <p:sldId id="288" r:id="rId12"/>
    <p:sldId id="287" r:id="rId13"/>
    <p:sldId id="285" r:id="rId14"/>
    <p:sldId id="292" r:id="rId15"/>
    <p:sldId id="293" r:id="rId16"/>
    <p:sldId id="294" r:id="rId17"/>
    <p:sldId id="295" r:id="rId18"/>
    <p:sldId id="296" r:id="rId19"/>
    <p:sldId id="256" r:id="rId20"/>
    <p:sldId id="257" r:id="rId21"/>
    <p:sldId id="258" r:id="rId22"/>
    <p:sldId id="263" r:id="rId23"/>
    <p:sldId id="259" r:id="rId24"/>
    <p:sldId id="260" r:id="rId25"/>
    <p:sldId id="261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75" r:id="rId38"/>
    <p:sldId id="276" r:id="rId39"/>
    <p:sldId id="277" r:id="rId40"/>
    <p:sldId id="27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96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1A625-EA0B-4C3F-B297-702B33AE141B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05AC5-324F-4FAC-A0B9-3C451BA8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6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38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470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21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38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215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215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215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215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215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215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746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948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596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4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676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35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1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05AC5-324F-4FAC-A0B9-3C451BA8484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05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04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4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3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1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93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3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2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3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A7044-B366-4AF6-B0D0-BEA2AE2E3FE0}" type="datetimeFigureOut">
              <a:rPr lang="en-US" smtClean="0"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D488F-362E-4141-ABFC-489DC35F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09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24384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itchFamily="34" charset="0"/>
              </a:rPr>
              <a:t>m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9600" dirty="0" smtClean="0">
                <a:latin typeface="Arial Black" pitchFamily="34" charset="0"/>
              </a:rPr>
              <a:t>d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e</a:t>
            </a:r>
            <a:endParaRPr lang="en-US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85446" y="4419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dirty="0" smtClean="0">
                <a:latin typeface="Arial Black" pitchFamily="34" charset="0"/>
              </a:rPr>
              <a:t>l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9600" dirty="0" smtClean="0">
                <a:latin typeface="Arial Black" pitchFamily="34" charset="0"/>
              </a:rPr>
              <a:t>k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e</a:t>
            </a:r>
            <a:endParaRPr lang="en-US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20615" y="30016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What do you know about reading these words?</a:t>
            </a:r>
            <a:endParaRPr lang="en-US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11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t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m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952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pr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z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745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d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m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581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l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f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7626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m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n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521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w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s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0980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sh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n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6593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r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c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7981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Aharoni" pitchFamily="2" charset="-79"/>
                <a:cs typeface="Aharoni" pitchFamily="2" charset="-79"/>
              </a:rPr>
              <a:t>Now we are going to build words with letter tiles.</a:t>
            </a:r>
            <a:endParaRPr lang="en-US" sz="8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5053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c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18288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d</a:t>
            </a:r>
            <a:endParaRPr lang="en-US" sz="4800" dirty="0"/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</a:t>
            </a:r>
            <a:endParaRPr lang="en-US" sz="4800" dirty="0"/>
          </a:p>
        </p:txBody>
      </p:sp>
      <p:sp>
        <p:nvSpPr>
          <p:cNvPr id="8" name="Rectangle 7"/>
          <p:cNvSpPr/>
          <p:nvPr/>
        </p:nvSpPr>
        <p:spPr>
          <a:xfrm>
            <a:off x="1066800" y="18669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n</a:t>
            </a:r>
            <a:endParaRPr lang="en-US" sz="4800" dirty="0"/>
          </a:p>
        </p:txBody>
      </p:sp>
      <p:sp>
        <p:nvSpPr>
          <p:cNvPr id="9" name="Rectangle 8"/>
          <p:cNvSpPr/>
          <p:nvPr/>
        </p:nvSpPr>
        <p:spPr>
          <a:xfrm>
            <a:off x="4114800" y="1854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r</a:t>
            </a:r>
            <a:endParaRPr lang="en-US" sz="4800" dirty="0"/>
          </a:p>
        </p:txBody>
      </p:sp>
      <p:sp>
        <p:nvSpPr>
          <p:cNvPr id="10" name="Rectangle 9"/>
          <p:cNvSpPr/>
          <p:nvPr/>
        </p:nvSpPr>
        <p:spPr>
          <a:xfrm>
            <a:off x="26670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p</a:t>
            </a:r>
            <a:endParaRPr lang="en-US" sz="4800" dirty="0"/>
          </a:p>
        </p:txBody>
      </p:sp>
      <p:sp>
        <p:nvSpPr>
          <p:cNvPr id="11" name="Rectangle 10"/>
          <p:cNvSpPr/>
          <p:nvPr/>
        </p:nvSpPr>
        <p:spPr>
          <a:xfrm>
            <a:off x="70739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v</a:t>
            </a:r>
            <a:endParaRPr lang="en-US" sz="4800" dirty="0"/>
          </a:p>
        </p:txBody>
      </p:sp>
      <p:sp>
        <p:nvSpPr>
          <p:cNvPr id="12" name="Rectangle 11"/>
          <p:cNvSpPr/>
          <p:nvPr/>
        </p:nvSpPr>
        <p:spPr>
          <a:xfrm>
            <a:off x="3352800" y="330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3175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l</a:t>
            </a:r>
            <a:endParaRPr lang="en-US" sz="4800" dirty="0"/>
          </a:p>
        </p:txBody>
      </p:sp>
      <p:sp>
        <p:nvSpPr>
          <p:cNvPr id="15" name="Rectangle 14"/>
          <p:cNvSpPr/>
          <p:nvPr/>
        </p:nvSpPr>
        <p:spPr>
          <a:xfrm>
            <a:off x="77724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n</a:t>
            </a:r>
            <a:endParaRPr lang="en-US" sz="4800" dirty="0"/>
          </a:p>
        </p:txBody>
      </p:sp>
      <p:sp>
        <p:nvSpPr>
          <p:cNvPr id="16" name="Rectangle 15"/>
          <p:cNvSpPr/>
          <p:nvPr/>
        </p:nvSpPr>
        <p:spPr>
          <a:xfrm>
            <a:off x="1828800" y="4648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</a:t>
            </a:r>
            <a:endParaRPr lang="en-US" sz="4800" dirty="0"/>
          </a:p>
        </p:txBody>
      </p:sp>
      <p:sp>
        <p:nvSpPr>
          <p:cNvPr id="17" name="Rectangle 16"/>
          <p:cNvSpPr/>
          <p:nvPr/>
        </p:nvSpPr>
        <p:spPr>
          <a:xfrm>
            <a:off x="33528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76800" y="46736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d</a:t>
            </a:r>
            <a:endParaRPr lang="en-US" sz="4800" dirty="0"/>
          </a:p>
        </p:txBody>
      </p:sp>
      <p:sp>
        <p:nvSpPr>
          <p:cNvPr id="19" name="Rectangle 18"/>
          <p:cNvSpPr/>
          <p:nvPr/>
        </p:nvSpPr>
        <p:spPr>
          <a:xfrm>
            <a:off x="63246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92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519" y="2949575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itchFamily="34" charset="0"/>
              </a:rPr>
              <a:t>m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9600" dirty="0" smtClean="0">
                <a:latin typeface="Arial Black" pitchFamily="34" charset="0"/>
              </a:rPr>
              <a:t>d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e</a:t>
            </a:r>
            <a:endParaRPr lang="en-US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85446" y="4419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dirty="0" smtClean="0">
                <a:latin typeface="Arial Black" pitchFamily="34" charset="0"/>
              </a:rPr>
              <a:t>l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9600" dirty="0" smtClean="0">
                <a:latin typeface="Arial Black" pitchFamily="34" charset="0"/>
              </a:rPr>
              <a:t>k</a:t>
            </a: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e</a:t>
            </a:r>
            <a:endParaRPr lang="en-US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27542" y="762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The words both have silent </a:t>
            </a:r>
            <a:r>
              <a:rPr lang="en-US" sz="3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at the end. The vowel says its name. The vowel sound is long </a:t>
            </a:r>
            <a:r>
              <a:rPr lang="en-US" sz="3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82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s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18669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1854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70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39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v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330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3175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l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67000" y="46101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l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14800" y="46736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2600" y="4635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3900" y="46228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6800" y="4622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s</a:t>
            </a:r>
            <a:endParaRPr lang="en-US" sz="4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0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1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s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18669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1854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70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39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v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330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3175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l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67000" y="4630615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148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2600" y="4648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14931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6800" y="4654062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0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1" animBg="1"/>
      <p:bldP spid="10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s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18669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1854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70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39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v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330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3175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l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67000" y="4630615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148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62600" y="4648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14931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6800" y="4654062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4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s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18669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1854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70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39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v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330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3175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l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28800" y="4648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528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76800" y="46736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246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0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  <p:bldP spid="15" grpId="1" animBg="1"/>
      <p:bldP spid="16" grpId="0" animBg="1"/>
      <p:bldP spid="17" grpId="0" animBg="1"/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s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18669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1854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70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39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v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330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3175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l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28800" y="4648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528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76800" y="46736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246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0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9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c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d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s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18669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1854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r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70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p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3900" y="1828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v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330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3175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24600" y="3175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l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3048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28800" y="46482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v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528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i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76800" y="4673600"/>
            <a:ext cx="106680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prstClr val="black"/>
                </a:solidFill>
              </a:rPr>
              <a:t>n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24600" y="4648200"/>
            <a:ext cx="10668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0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1" animBg="1"/>
      <p:bldP spid="17" grpId="0" animBg="1"/>
      <p:bldP spid="18" grpId="0" animBg="1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543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>
                <a:latin typeface="JasmineUPC" pitchFamily="18" charset="-34"/>
                <a:ea typeface="Gungsuh" pitchFamily="18" charset="-127"/>
                <a:cs typeface="JasmineUPC" pitchFamily="18" charset="-34"/>
              </a:rPr>
              <a:t>What do you know about reading these words?</a:t>
            </a:r>
            <a:endParaRPr lang="en-US" sz="8000" b="1" dirty="0">
              <a:latin typeface="JasmineUPC" pitchFamily="18" charset="-34"/>
              <a:ea typeface="Gungsuh" pitchFamily="18" charset="-127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0987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7543800" cy="5562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600" b="1" dirty="0" smtClean="0">
                <a:latin typeface="JasmineUPC" pitchFamily="18" charset="-34"/>
                <a:cs typeface="JasmineUPC" pitchFamily="18" charset="-34"/>
              </a:rPr>
              <a:t>When you see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i</a:t>
            </a:r>
            <a:r>
              <a:rPr lang="en-US" sz="6600" b="1" dirty="0" smtClean="0">
                <a:latin typeface="JasmineUPC" pitchFamily="18" charset="-34"/>
                <a:cs typeface="JasmineUPC" pitchFamily="18" charset="-34"/>
              </a:rPr>
              <a:t> _ </a:t>
            </a:r>
            <a:r>
              <a:rPr lang="en-US" sz="6600" b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e</a:t>
            </a:r>
          </a:p>
          <a:p>
            <a:pPr marL="0" indent="0" algn="ctr">
              <a:buNone/>
            </a:pPr>
            <a:r>
              <a:rPr lang="en-US" sz="6600" b="1" dirty="0" smtClean="0">
                <a:latin typeface="JasmineUPC" pitchFamily="18" charset="-34"/>
                <a:cs typeface="JasmineUPC" pitchFamily="18" charset="-34"/>
              </a:rPr>
              <a:t>The </a:t>
            </a:r>
            <a:r>
              <a:rPr lang="en-US" sz="6600" b="1" i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e</a:t>
            </a:r>
            <a:r>
              <a:rPr lang="en-US" sz="6600" b="1" dirty="0" smtClean="0">
                <a:latin typeface="JasmineUPC" pitchFamily="18" charset="-34"/>
                <a:cs typeface="JasmineUPC" pitchFamily="18" charset="-34"/>
              </a:rPr>
              <a:t> is silent giving power to the </a:t>
            </a:r>
            <a:r>
              <a:rPr lang="en-US" sz="6600" b="1" i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i</a:t>
            </a:r>
            <a:r>
              <a:rPr lang="en-US" sz="6600" b="1" dirty="0" smtClean="0">
                <a:latin typeface="JasmineUPC" pitchFamily="18" charset="-34"/>
                <a:cs typeface="JasmineUPC" pitchFamily="18" charset="-34"/>
              </a:rPr>
              <a:t> </a:t>
            </a:r>
          </a:p>
          <a:p>
            <a:pPr marL="0" indent="0" algn="ctr">
              <a:buNone/>
            </a:pPr>
            <a:r>
              <a:rPr lang="en-US" sz="6600" b="1" dirty="0" smtClean="0">
                <a:latin typeface="JasmineUPC" pitchFamily="18" charset="-34"/>
                <a:cs typeface="JasmineUPC" pitchFamily="18" charset="-34"/>
              </a:rPr>
              <a:t>so </a:t>
            </a:r>
            <a:r>
              <a:rPr lang="en-US" sz="6600" b="1" i="1" dirty="0" smtClean="0">
                <a:solidFill>
                  <a:srgbClr val="FF0000"/>
                </a:solidFill>
                <a:latin typeface="JasmineUPC" pitchFamily="18" charset="-34"/>
                <a:cs typeface="JasmineUPC" pitchFamily="18" charset="-34"/>
              </a:rPr>
              <a:t>i </a:t>
            </a:r>
            <a:r>
              <a:rPr lang="en-US" sz="6600" b="1" dirty="0" smtClean="0">
                <a:latin typeface="JasmineUPC" pitchFamily="18" charset="-34"/>
                <a:cs typeface="JasmineUPC" pitchFamily="18" charset="-34"/>
              </a:rPr>
              <a:t>can say its name.</a:t>
            </a:r>
            <a:endParaRPr lang="en-US" sz="6600" b="1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316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smile</a:t>
            </a:r>
            <a:endParaRPr lang="en-US" sz="15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1219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8000" b="1" dirty="0" smtClean="0">
                <a:latin typeface="JasmineUPC" pitchFamily="18" charset="-34"/>
                <a:cs typeface="JasmineUPC" pitchFamily="18" charset="-34"/>
              </a:rPr>
              <a:t>Lets read some words.</a:t>
            </a:r>
            <a:endParaRPr lang="en-US" sz="8000" b="1" dirty="0">
              <a:latin typeface="JasmineUPC" pitchFamily="18" charset="-34"/>
              <a:cs typeface="Jasmine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273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hide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2016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en-US" dirty="0" smtClean="0"/>
              <a:t>Today we will learn about </a:t>
            </a:r>
            <a:br>
              <a:rPr lang="en-US" dirty="0" smtClean="0"/>
            </a:br>
            <a:r>
              <a:rPr lang="en-US" dirty="0" smtClean="0"/>
              <a:t>long </a:t>
            </a:r>
            <a:r>
              <a:rPr lang="en-US" i="1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 words </a:t>
            </a:r>
            <a:br>
              <a:rPr lang="en-US" dirty="0" smtClean="0"/>
            </a:br>
            <a:r>
              <a:rPr lang="en-US" dirty="0" smtClean="0"/>
              <a:t>that have silent </a:t>
            </a:r>
            <a:r>
              <a:rPr lang="en-US" i="1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 at the end.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6000" b="1" i="1" dirty="0" smtClean="0">
                <a:solidFill>
                  <a:srgbClr val="FF0000"/>
                </a:solidFill>
              </a:rPr>
              <a:t>i </a:t>
            </a:r>
            <a:r>
              <a:rPr lang="en-US" sz="6000" b="1" i="1" dirty="0" smtClean="0"/>
              <a:t>_</a:t>
            </a:r>
            <a:r>
              <a:rPr lang="en-US" sz="6000" b="1" i="1" dirty="0" smtClean="0">
                <a:solidFill>
                  <a:srgbClr val="FF0000"/>
                </a:solidFill>
              </a:rPr>
              <a:t> e</a:t>
            </a:r>
            <a:endParaRPr lang="en-US" sz="6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0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line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6169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glide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229475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shine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12118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trade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99620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blame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250318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mice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359422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sit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121392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tile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32350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slice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355695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b="1" dirty="0" smtClean="0"/>
              <a:t>sick</a:t>
            </a:r>
            <a:endParaRPr lang="en-US" sz="15000" b="1" dirty="0"/>
          </a:p>
        </p:txBody>
      </p:sp>
    </p:spTree>
    <p:extLst>
      <p:ext uri="{BB962C8B-B14F-4D97-AF65-F5344CB8AC3E}">
        <p14:creationId xmlns:p14="http://schemas.microsoft.com/office/powerpoint/2010/main" val="69136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rial Black" pitchFamily="34" charset="0"/>
              </a:rPr>
              <a:t>Ice Cream</a:t>
            </a:r>
            <a:endParaRPr lang="en-US" sz="4800" dirty="0">
              <a:latin typeface="Arial Black" pitchFamily="34" charset="0"/>
            </a:endParaRPr>
          </a:p>
        </p:txBody>
      </p:sp>
      <p:pic>
        <p:nvPicPr>
          <p:cNvPr id="1026" name="Picture 2" descr="C:\Users\Belladan\AppData\Local\Microsoft\Windows\Temporary Internet Files\Content.IE5\9BKF1QF5\MC900283401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86000"/>
            <a:ext cx="3657143" cy="361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24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8600" dirty="0" smtClean="0">
                <a:latin typeface="Aharoni" pitchFamily="2" charset="-79"/>
                <a:cs typeface="Aharoni" pitchFamily="2" charset="-79"/>
              </a:rPr>
              <a:t>Great Job!</a:t>
            </a:r>
          </a:p>
          <a:p>
            <a:pPr marL="0" indent="0" algn="ctr">
              <a:buNone/>
            </a:pPr>
            <a:endParaRPr lang="en-US" sz="6000" dirty="0" smtClean="0">
              <a:latin typeface="Aharoni" pitchFamily="2" charset="-79"/>
              <a:cs typeface="Aharoni" pitchFamily="2" charset="-79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Learning to read 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long i</a:t>
            </a: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 words will help you become 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SUPER READERS</a:t>
            </a: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!</a:t>
            </a:r>
            <a:endParaRPr lang="en-US" sz="6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0445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495800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Aharoni" pitchFamily="2" charset="-79"/>
                <a:cs typeface="Aharoni" pitchFamily="2" charset="-79"/>
              </a:rPr>
              <a:t>Lets segment </a:t>
            </a:r>
            <a:br>
              <a:rPr lang="en-US" sz="8000" dirty="0" smtClean="0">
                <a:latin typeface="Aharoni" pitchFamily="2" charset="-79"/>
                <a:cs typeface="Aharoni" pitchFamily="2" charset="-79"/>
              </a:rPr>
            </a:br>
            <a:r>
              <a:rPr lang="en-US" sz="8000" dirty="0" smtClean="0">
                <a:latin typeface="Aharoni" pitchFamily="2" charset="-79"/>
                <a:cs typeface="Aharoni" pitchFamily="2" charset="-79"/>
              </a:rPr>
              <a:t>and blend some words!</a:t>
            </a:r>
            <a:endParaRPr lang="en-US" sz="8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5227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b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k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0191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w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d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7665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r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p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2186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l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</a:t>
            </a:r>
            <a:r>
              <a:rPr lang="en-US" sz="15000" dirty="0" smtClean="0">
                <a:latin typeface="Aharoni" pitchFamily="2" charset="-79"/>
                <a:cs typeface="Aharoni" pitchFamily="2" charset="-79"/>
              </a:rPr>
              <a:t>k</a:t>
            </a:r>
            <a:r>
              <a:rPr lang="en-US" sz="15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</a:t>
            </a:r>
            <a:endParaRPr lang="en-US" sz="15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3890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280</Words>
  <Application>Microsoft Office PowerPoint</Application>
  <PresentationFormat>On-screen Show (4:3)</PresentationFormat>
  <Paragraphs>193</Paragraphs>
  <Slides>40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made</vt:lpstr>
      <vt:lpstr>made</vt:lpstr>
      <vt:lpstr>Today we will learn about  long i words  that have silent e at the end.  i _ e</vt:lpstr>
      <vt:lpstr>Ice Cream</vt:lpstr>
      <vt:lpstr>Lets segment  and blend some words!</vt:lpstr>
      <vt:lpstr>bike</vt:lpstr>
      <vt:lpstr>wide</vt:lpstr>
      <vt:lpstr>ripe</vt:lpstr>
      <vt:lpstr>like</vt:lpstr>
      <vt:lpstr>time</vt:lpstr>
      <vt:lpstr>prize</vt:lpstr>
      <vt:lpstr>dime</vt:lpstr>
      <vt:lpstr>life</vt:lpstr>
      <vt:lpstr>mine</vt:lpstr>
      <vt:lpstr>wise</vt:lpstr>
      <vt:lpstr>shine</vt:lpstr>
      <vt:lpstr>rice</vt:lpstr>
      <vt:lpstr>Now we are going to build words with letter tiles.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smile</vt:lpstr>
      <vt:lpstr>hide</vt:lpstr>
      <vt:lpstr>line</vt:lpstr>
      <vt:lpstr>glide</vt:lpstr>
      <vt:lpstr>shine</vt:lpstr>
      <vt:lpstr>trade</vt:lpstr>
      <vt:lpstr>blame</vt:lpstr>
      <vt:lpstr>mice</vt:lpstr>
      <vt:lpstr>sit</vt:lpstr>
      <vt:lpstr>tile</vt:lpstr>
      <vt:lpstr>slice</vt:lpstr>
      <vt:lpstr>sick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Belladan</dc:creator>
  <cp:lastModifiedBy>Belladan</cp:lastModifiedBy>
  <cp:revision>12</cp:revision>
  <dcterms:created xsi:type="dcterms:W3CDTF">2010-10-28T05:22:28Z</dcterms:created>
  <dcterms:modified xsi:type="dcterms:W3CDTF">2010-11-01T18:24:46Z</dcterms:modified>
</cp:coreProperties>
</file>